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59" r:id="rId14"/>
    <p:sldId id="287" r:id="rId15"/>
    <p:sldId id="288" r:id="rId16"/>
    <p:sldId id="289" r:id="rId17"/>
    <p:sldId id="29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 </c:v>
                </c:pt>
              </c:strCache>
            </c:strRef>
          </c:tx>
          <c:dLbls>
            <c:dLbl>
              <c:idx val="0"/>
              <c:layout>
                <c:manualLayout>
                  <c:x val="-1.5177661419262594E-3"/>
                  <c:y val="6.86497796541125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97563555740185E-2"/>
                  <c:y val="-2.67200584798146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7231962149133188E-2"/>
                  <c:y val="-2.75130460544641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6601416267757688E-2"/>
                  <c:y val="-1.4899914502253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6645590103512257E-4"/>
                  <c:y val="-2.11389555749844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химическая отрасль</c:v>
                </c:pt>
                <c:pt idx="1">
                  <c:v>машиностроение</c:v>
                </c:pt>
                <c:pt idx="2">
                  <c:v>пищевая промышленность</c:v>
                </c:pt>
                <c:pt idx="3">
                  <c:v>черная металлургия</c:v>
                </c:pt>
                <c:pt idx="4">
                  <c:v>электроэнергетика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</c:v>
                </c:pt>
                <c:pt idx="1">
                  <c:v>22</c:v>
                </c:pt>
                <c:pt idx="2">
                  <c:v>21</c:v>
                </c:pt>
                <c:pt idx="3">
                  <c:v>15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3838F2F-94DE-45C4-A261-F4D29DF0E37D}" type="datetimeFigureOut">
              <a:rPr lang="ru-RU" smtClean="0"/>
              <a:t>23.06.2014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EF74FE8-CB5A-4363-AF9E-F612FA27A1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znanietula.r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ТУЛЬСКАЯ ОБЛАСТЬ 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i="1" dirty="0" smtClean="0"/>
              <a:t>Тульская </a:t>
            </a:r>
            <a:r>
              <a:rPr lang="ru-RU" i="1" dirty="0" err="1" smtClean="0"/>
              <a:t>областноая</a:t>
            </a:r>
            <a:r>
              <a:rPr lang="ru-RU" i="1" dirty="0" smtClean="0"/>
              <a:t> организация </a:t>
            </a:r>
            <a:r>
              <a:rPr lang="ru-RU" i="1" dirty="0"/>
              <a:t>Общероссийской общественной организации – Общество "Знание" Россия</a:t>
            </a:r>
            <a:endParaRPr lang="ru-RU" dirty="0"/>
          </a:p>
        </p:txBody>
      </p:sp>
      <p:pic>
        <p:nvPicPr>
          <p:cNvPr id="4" name="Рисунок 3" descr="C:\Document осн рабочие файлы\щепотьев лично\ЗНАНИЕ общ организац\июнь- курск\презентации\тул\imgprevie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05011"/>
            <a:ext cx="952500" cy="1000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33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</a:t>
            </a:r>
            <a:r>
              <a:rPr lang="ru-RU" dirty="0"/>
              <a:t>профессионального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Тульский </a:t>
            </a:r>
            <a:r>
              <a:rPr lang="ru-RU" sz="3200" dirty="0"/>
              <a:t>государственный университет.</a:t>
            </a:r>
          </a:p>
          <a:p>
            <a:r>
              <a:rPr lang="ru-RU" sz="3200" dirty="0" smtClean="0"/>
              <a:t>Тульский </a:t>
            </a:r>
            <a:r>
              <a:rPr lang="ru-RU" sz="3200" dirty="0"/>
              <a:t>государственный педагогический университет им. Л.Н. Толстого.</a:t>
            </a:r>
          </a:p>
          <a:p>
            <a:r>
              <a:rPr lang="ru-RU" sz="3200" dirty="0" smtClean="0"/>
              <a:t>Тульский </a:t>
            </a:r>
            <a:r>
              <a:rPr lang="ru-RU" sz="3200" dirty="0"/>
              <a:t>Филиал </a:t>
            </a:r>
            <a:r>
              <a:rPr lang="ru-RU" sz="3200" dirty="0" smtClean="0"/>
              <a:t>Финансового университета при правительстве РФ</a:t>
            </a:r>
          </a:p>
          <a:p>
            <a:r>
              <a:rPr lang="ru-RU" sz="3200" dirty="0" smtClean="0"/>
              <a:t>Тульский филиал ВЗФЭИ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49527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Наиболее известные музеи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Ясная </a:t>
            </a:r>
            <a:r>
              <a:rPr lang="ru-RU" dirty="0"/>
              <a:t>Поляна — место жизни и творчества гениального всемирно известного писателя Льва Николаевича Толстого.</a:t>
            </a:r>
          </a:p>
          <a:p>
            <a:r>
              <a:rPr lang="ru-RU" dirty="0" smtClean="0"/>
              <a:t>Куликово </a:t>
            </a:r>
            <a:r>
              <a:rPr lang="ru-RU" dirty="0"/>
              <a:t>поле (Музей Куликовской битвы),</a:t>
            </a:r>
          </a:p>
          <a:p>
            <a:r>
              <a:rPr lang="ru-RU" dirty="0" err="1" smtClean="0"/>
              <a:t>Поленово</a:t>
            </a:r>
            <a:r>
              <a:rPr lang="ru-RU" dirty="0" smtClean="0"/>
              <a:t> </a:t>
            </a:r>
            <a:r>
              <a:rPr lang="ru-RU" dirty="0"/>
              <a:t>(музей-усадьба замечательного русского художника Поленова).</a:t>
            </a:r>
          </a:p>
          <a:p>
            <a:r>
              <a:rPr lang="ru-RU" dirty="0" smtClean="0"/>
              <a:t>Тульский </a:t>
            </a:r>
            <a:r>
              <a:rPr lang="ru-RU" dirty="0"/>
              <a:t>кремль.</a:t>
            </a:r>
          </a:p>
          <a:p>
            <a:r>
              <a:rPr lang="ru-RU" dirty="0" smtClean="0"/>
              <a:t>Тульский </a:t>
            </a:r>
            <a:r>
              <a:rPr lang="ru-RU" dirty="0"/>
              <a:t>государственный музей оружия.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057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ТУЛЬСКИЕ БРЕНДЫ</a:t>
            </a:r>
          </a:p>
        </p:txBody>
      </p:sp>
      <p:pic>
        <p:nvPicPr>
          <p:cNvPr id="1029" name="Рисунок 4" descr="SDC146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675595"/>
            <a:ext cx="1264411" cy="168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Рисунок 5" descr="imgpreview (1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866900"/>
            <a:ext cx="1057275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Рисунок 6" descr="imgpreview (2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942" y="3572232"/>
            <a:ext cx="2012884" cy="151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Рисунок 7" descr="imgpreview (3)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093" y="3572232"/>
            <a:ext cx="2012884" cy="151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8" descr="imgpreview (4)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186913"/>
            <a:ext cx="1057275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868839" y="1675595"/>
            <a:ext cx="2543166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оружие (боевое оружие и вооружение; охотничьи ружья)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645254" y="2070019"/>
            <a:ext cx="130330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самовары 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228184" y="3577772"/>
            <a:ext cx="125707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пряники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572922" y="3575002"/>
            <a:ext cx="107362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гармонь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083942" y="5512164"/>
            <a:ext cx="304134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филимоновская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игрушка 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0" y="66960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90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Тульская областная организация</a:t>
            </a:r>
            <a:br>
              <a:rPr lang="ru-RU" sz="2800" dirty="0"/>
            </a:br>
            <a:r>
              <a:rPr lang="ru-RU" sz="2800" dirty="0"/>
              <a:t> Общероссийской общественной организации – Общество "Знание" </a:t>
            </a:r>
            <a:r>
              <a:rPr lang="ru-RU" sz="2800" dirty="0" smtClean="0"/>
              <a:t>Россия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>
                <a:hlinkClick r:id="rId2"/>
              </a:rPr>
              <a:t>http://znanietula.ru/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распространение </a:t>
            </a:r>
            <a:r>
              <a:rPr lang="ru-RU" dirty="0"/>
              <a:t>новостей и информирование о деятельности общества посредством сайта; </a:t>
            </a:r>
            <a:endParaRPr lang="ru-RU" b="1" i="1" dirty="0"/>
          </a:p>
          <a:p>
            <a:r>
              <a:rPr lang="ru-RU" dirty="0" smtClean="0"/>
              <a:t>проведение </a:t>
            </a:r>
            <a:r>
              <a:rPr lang="ru-RU" dirty="0"/>
              <a:t>просветительских лекций;</a:t>
            </a:r>
            <a:endParaRPr lang="ru-RU" b="1" i="1" dirty="0"/>
          </a:p>
          <a:p>
            <a:r>
              <a:rPr lang="ru-RU" dirty="0" smtClean="0"/>
              <a:t>участие </a:t>
            </a:r>
            <a:r>
              <a:rPr lang="ru-RU" dirty="0"/>
              <a:t>в различных программах, к примеру: «Молодые обучают пожилых», «Молодые просветители», «Народный покров победы</a:t>
            </a:r>
            <a:r>
              <a:rPr lang="ru-RU" dirty="0" smtClean="0"/>
              <a:t>».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37060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Научно-издательская </a:t>
            </a:r>
            <a:r>
              <a:rPr lang="ru-RU" dirty="0"/>
              <a:t>деятельность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876800"/>
          </a:xfrm>
        </p:spPr>
        <p:txBody>
          <a:bodyPr/>
          <a:lstStyle/>
          <a:p>
            <a:r>
              <a:rPr lang="ru-RU" dirty="0" smtClean="0"/>
              <a:t>. </a:t>
            </a:r>
            <a:r>
              <a:rPr lang="ru-RU" dirty="0"/>
              <a:t>За последние годы Тульской областной организацией  Общероссийской общественной организации – Общество "Знание" Россия подготовлено и издано ряд книг и сборников, последним из которых является сборник "Эстафета поколений"</a:t>
            </a:r>
          </a:p>
          <a:p>
            <a:endParaRPr lang="ru-RU" dirty="0"/>
          </a:p>
        </p:txBody>
      </p:sp>
      <p:pic>
        <p:nvPicPr>
          <p:cNvPr id="4" name="Рисунок 3" descr="На средства гранта губернатора Тульской области В.С. Груздева издан сборник &quot;Эстафета поколений&quot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0" y="1628800"/>
            <a:ext cx="3303240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5218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Планы по развитию Тульской областной организации  Общероссийской общественной организации – Общество "Знание" Россия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участие </a:t>
            </a:r>
            <a:r>
              <a:rPr lang="ru-RU" dirty="0"/>
              <a:t>в различных научных и общественных конкурсах в сфере просветительских интересов Общества "Знание";</a:t>
            </a:r>
          </a:p>
          <a:p>
            <a:r>
              <a:rPr lang="ru-RU" dirty="0" smtClean="0"/>
              <a:t>участие </a:t>
            </a:r>
            <a:r>
              <a:rPr lang="ru-RU" dirty="0"/>
              <a:t>в конкурсах на получение различных грантов в сфере просветительских интересов Общества "Знание";</a:t>
            </a:r>
          </a:p>
          <a:p>
            <a:r>
              <a:rPr lang="ru-RU" dirty="0" smtClean="0"/>
              <a:t>расширение </a:t>
            </a:r>
            <a:r>
              <a:rPr lang="ru-RU" dirty="0"/>
              <a:t>перечня общественных организаций и учебных заведений для проведения совместных мероприятий;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в Туле на базе Общества "Знание" научно-просветительского центра по развитию просветительской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517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Научно-просветительский центр </a:t>
            </a:r>
            <a:r>
              <a:rPr lang="ru-RU" sz="3200" dirty="0"/>
              <a:t>по развитию просветительской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Целями создания научно-просветительского центра по развитию просветительской деятельности (при взаимодействии и участии) Тульской областной организации  Общероссийской общественной организации – Общество "Знание" Россия  являются:</a:t>
            </a:r>
          </a:p>
          <a:p>
            <a:r>
              <a:rPr lang="ru-RU" dirty="0" smtClean="0"/>
              <a:t>популяризация </a:t>
            </a:r>
            <a:r>
              <a:rPr lang="ru-RU" dirty="0"/>
              <a:t>просветительской деятельности;</a:t>
            </a:r>
          </a:p>
          <a:p>
            <a:r>
              <a:rPr lang="ru-RU" dirty="0" smtClean="0"/>
              <a:t>поднятие </a:t>
            </a:r>
            <a:r>
              <a:rPr lang="ru-RU" dirty="0"/>
              <a:t>культурно-нравственного, патриотического и интеллектуального уровня населения;</a:t>
            </a:r>
          </a:p>
          <a:p>
            <a:r>
              <a:rPr lang="ru-RU" dirty="0" smtClean="0"/>
              <a:t>формирование </a:t>
            </a:r>
            <a:r>
              <a:rPr lang="ru-RU" dirty="0"/>
              <a:t>позитивного мышления среди широких масс населения;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и продвижение социально-значимых проектов в соответствии с государственной политикой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9778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Планируемые результаты создания научно-просветительского центра </a:t>
            </a:r>
            <a:r>
              <a:rPr lang="ru-RU" sz="2400" dirty="0"/>
              <a:t>по развитию просветительской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расширить </a:t>
            </a:r>
            <a:r>
              <a:rPr lang="ru-RU" dirty="0"/>
              <a:t>научные связи и контакты с общественными организациями и учебными заведениями;</a:t>
            </a:r>
          </a:p>
          <a:p>
            <a:r>
              <a:rPr lang="ru-RU" dirty="0" smtClean="0"/>
              <a:t>расширить </a:t>
            </a:r>
            <a:r>
              <a:rPr lang="ru-RU" dirty="0"/>
              <a:t>сферу деятельности и охвата в просветительской деятельности;</a:t>
            </a:r>
          </a:p>
          <a:p>
            <a:r>
              <a:rPr lang="ru-RU" dirty="0" smtClean="0"/>
              <a:t>наладить </a:t>
            </a:r>
            <a:r>
              <a:rPr lang="ru-RU" dirty="0"/>
              <a:t>более тесные контакты с учеными и активными в социуме людьми;</a:t>
            </a:r>
          </a:p>
          <a:p>
            <a:r>
              <a:rPr lang="ru-RU" dirty="0" smtClean="0"/>
              <a:t>привлечение </a:t>
            </a:r>
            <a:r>
              <a:rPr lang="ru-RU" dirty="0"/>
              <a:t>и вовлечение молодежи и активной части населения в научную деятельность;</a:t>
            </a:r>
          </a:p>
          <a:p>
            <a:r>
              <a:rPr lang="ru-RU" dirty="0" smtClean="0"/>
              <a:t>поднятие </a:t>
            </a:r>
            <a:r>
              <a:rPr lang="ru-RU" dirty="0"/>
              <a:t>имиджа науки;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и пополнение общественных лекторов по распространению знаний и осуществления просветительской деятельности;</a:t>
            </a:r>
          </a:p>
          <a:p>
            <a:r>
              <a:rPr lang="ru-RU" dirty="0" smtClean="0"/>
              <a:t>улучшить </a:t>
            </a:r>
            <a:r>
              <a:rPr lang="ru-RU" dirty="0"/>
              <a:t>материально-техническую базу;</a:t>
            </a:r>
          </a:p>
          <a:p>
            <a:r>
              <a:rPr lang="ru-RU" dirty="0" smtClean="0"/>
              <a:t>сформировать </a:t>
            </a:r>
            <a:r>
              <a:rPr lang="ru-RU" dirty="0"/>
              <a:t>и расширить библиотечный фонд просветительской, научной литературы;</a:t>
            </a:r>
          </a:p>
          <a:p>
            <a:r>
              <a:rPr lang="ru-RU" dirty="0" smtClean="0"/>
              <a:t> </a:t>
            </a:r>
            <a:r>
              <a:rPr lang="ru-RU" dirty="0"/>
              <a:t>усилить взаимодействие с местными органами власти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86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ТУЛЬСКАЯ ОБЛАСТЬ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Флаг </a:t>
            </a:r>
            <a:r>
              <a:rPr lang="ru-RU" dirty="0"/>
              <a:t>Тульской области     </a:t>
            </a:r>
            <a:r>
              <a:rPr lang="ru-RU" dirty="0" smtClean="0"/>
              <a:t> 	Герб </a:t>
            </a:r>
            <a:r>
              <a:rPr lang="ru-RU" dirty="0"/>
              <a:t>Тульской области</a:t>
            </a:r>
          </a:p>
          <a:p>
            <a:endParaRPr lang="ru-RU" dirty="0"/>
          </a:p>
        </p:txBody>
      </p:sp>
      <p:pic>
        <p:nvPicPr>
          <p:cNvPr id="4" name="Рисунок 3" descr="C:\Document осн рабочие файлы\щепотьев лично\ЗНАНИЕ общ организац\июнь- курск\презентации\тул\800px-Flag_of_Tula_Oblast.sv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7490"/>
            <a:ext cx="2952328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Document осн рабочие файлы\щепотьев лично\ЗНАНИЕ общ организац\июнь- курск\презентации\тул\Coat_of_Arms_of_Tula_oblast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4392" y="1634102"/>
            <a:ext cx="2016224" cy="2650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551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Тульской области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Раннее заселение территории Тульской области связано с концом палеолита (около X тыс. до н. э.). Найдены также мезолитические (VIII—VI тыс. до н. э.) и неолитические (V—III тыс. до н. э.) стоянки, а также поселения бронзового века (III—II тыс. до н. э.).</a:t>
            </a:r>
          </a:p>
          <a:p>
            <a:r>
              <a:rPr lang="ru-RU" sz="2800" dirty="0"/>
              <a:t>В раннем железном веке (I тысячелетие до н. э.) появились племена </a:t>
            </a:r>
            <a:r>
              <a:rPr lang="ru-RU" sz="2800" dirty="0" err="1"/>
              <a:t>Верхнеокской</a:t>
            </a:r>
            <a:r>
              <a:rPr lang="ru-RU" sz="2800" dirty="0"/>
              <a:t> археологической культуры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8444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История Тульской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течением времени пришельцы с территории бассейна р. Десны оказали влияние на развитие местного населения и сформировали новую культуру к IV веку н. э. «</a:t>
            </a:r>
            <a:r>
              <a:rPr lang="ru-RU" dirty="0" err="1"/>
              <a:t>мощинскую</a:t>
            </a:r>
            <a:r>
              <a:rPr lang="ru-RU" dirty="0"/>
              <a:t>» (название дано по месту в Калужской области, где впервые было раскопано городище) — по языку её представители были, по всей вероятности, </a:t>
            </a:r>
            <a:r>
              <a:rPr lang="ru-RU" dirty="0" err="1"/>
              <a:t>балтами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5147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Тульской области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 первому разделению России на губернии в 1708 г. нынешние города Тульской губернии были распределены так: Тула, Алексин, Богородицк, Венев, Епифань, Кашира и Крапивна вошли в Московскую губернию, </a:t>
            </a:r>
            <a:r>
              <a:rPr lang="ru-RU" dirty="0" err="1"/>
              <a:t>Белёв</a:t>
            </a:r>
            <a:r>
              <a:rPr lang="ru-RU" dirty="0"/>
              <a:t> и Новосиль — в Киевскую, Ефремов и Чернь — в Азовскую и Одоев в Смоленскую губернию. В 1719 образована Тульская провинция с городами — Тулой, Алексиным, Богородицким, Веневом, Епифанью и Крапивною; в Орловскую провинцию вошли города — </a:t>
            </a:r>
            <a:r>
              <a:rPr lang="ru-RU" dirty="0" err="1"/>
              <a:t>Белёв</a:t>
            </a:r>
            <a:r>
              <a:rPr lang="ru-RU" dirty="0"/>
              <a:t>, Новосиль и Чернь, в Елецкую провинцию — Ефремов, в Московскую — Кашира и в Калужскую — Одоев.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36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История Тульской 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9 марта 1777 была образована Тульская губерния. Организацией губернии занялся калужский наместник </a:t>
            </a:r>
            <a:r>
              <a:rPr lang="ru-RU" dirty="0" err="1"/>
              <a:t>Кречетников</a:t>
            </a:r>
            <a:r>
              <a:rPr lang="ru-RU" dirty="0"/>
              <a:t>. 19 сентября 1777 образовано Тульское наместничество. В 1796 наместничество упразднено, губерния же сохранилась.</a:t>
            </a:r>
          </a:p>
          <a:p>
            <a:r>
              <a:rPr lang="ru-RU" dirty="0"/>
              <a:t>В современном варианте Тульская область была создана в 1937 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684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Областной центр – город Тула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Тула впервые упоминается в </a:t>
            </a:r>
            <a:r>
              <a:rPr lang="ru-RU" dirty="0" err="1"/>
              <a:t>Никоновской</a:t>
            </a:r>
            <a:r>
              <a:rPr lang="ru-RU" dirty="0"/>
              <a:t> летописи под 1146 годом, при описании похода князя Святослава на пути из Козельска до Рязани.  1146 год считается годом основания Тулы. Численность населения Тульской области по данным Росстата составляет 1 521 497 чел. (2014). Плотность населения — 59,25 чел./км2 (2014). Городское население —79,34 % (2013).</a:t>
            </a:r>
          </a:p>
        </p:txBody>
      </p:sp>
    </p:spTree>
    <p:extLst>
      <p:ext uri="{BB962C8B-B14F-4D97-AF65-F5344CB8AC3E}">
        <p14:creationId xmlns:p14="http://schemas.microsoft.com/office/powerpoint/2010/main" val="251630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Структура промышленного производства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196977907"/>
              </p:ext>
            </p:extLst>
          </p:nvPr>
        </p:nvGraphicFramePr>
        <p:xfrm>
          <a:off x="467544" y="1556792"/>
          <a:ext cx="82809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11076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Деловая активность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Наличие деловой активности в Тульской области обусловлено близостью с Москвой.</a:t>
            </a:r>
          </a:p>
          <a:p>
            <a:r>
              <a:rPr lang="ru-RU" sz="3200" dirty="0"/>
              <a:t>Расстояние от центра Тулы до центра Москвы — 185 километров. Транспортная сеть региона своей развитостью выгодно отличается от соседних регионов и из них уступает лишь Московской области/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27594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66</TotalTime>
  <Words>630</Words>
  <Application>Microsoft Office PowerPoint</Application>
  <PresentationFormat>Экран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Ясность</vt:lpstr>
      <vt:lpstr>ТУЛЬСКАЯ ОБЛАСТЬ  </vt:lpstr>
      <vt:lpstr>ТУЛЬСКАЯ ОБЛАСТЬ</vt:lpstr>
      <vt:lpstr>История Тульской области</vt:lpstr>
      <vt:lpstr>История Тульской области</vt:lpstr>
      <vt:lpstr>История Тульской области</vt:lpstr>
      <vt:lpstr>История Тульской области</vt:lpstr>
      <vt:lpstr>Областной центр – город Тула</vt:lpstr>
      <vt:lpstr>Структура промышленного производства</vt:lpstr>
      <vt:lpstr>Деловая активность</vt:lpstr>
      <vt:lpstr>Система профессионального образования</vt:lpstr>
      <vt:lpstr>Наиболее известные музеи</vt:lpstr>
      <vt:lpstr>ТУЛЬСКИЕ БРЕНДЫ</vt:lpstr>
      <vt:lpstr>Тульская областная организация  Общероссийской общественной организации – Общество "Знание" Россия</vt:lpstr>
      <vt:lpstr>Научно-издательская деятельность</vt:lpstr>
      <vt:lpstr>Планы по развитию Тульской областной организации  Общероссийской общественной организации – Общество "Знание" Россия</vt:lpstr>
      <vt:lpstr>Научно-просветительский центр по развитию просветительской деятельности</vt:lpstr>
      <vt:lpstr>Планируемые результаты создания научно-просветительского центра по развитию просветительской деятельности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Распространение  многолетних редких  растений и растений, нетипичных для Тульского региона посредством  вовлечения молодежи и активных граждан Тульской области в мероприятия по озеленению</dc:title>
  <dc:creator>student</dc:creator>
  <cp:lastModifiedBy>user</cp:lastModifiedBy>
  <cp:revision>9</cp:revision>
  <dcterms:created xsi:type="dcterms:W3CDTF">2014-06-17T05:08:53Z</dcterms:created>
  <dcterms:modified xsi:type="dcterms:W3CDTF">2014-06-23T14:38:15Z</dcterms:modified>
</cp:coreProperties>
</file>